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Patrick Hand" panose="00000500000000000000" pitchFamily="2" charset="0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62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7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2421017"/>
            <a:ext cx="7211854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팀원 소개 카드게임: 미니 프로젝트 발표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966073" y="3990856"/>
            <a:ext cx="721185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모바일 퍼즐 장르의 간단한 카드 매칭 게임을 통해 팀원들의 협업 능력을 개발하는 프로젝트입니다. 5일간의 짧은 개발 기간 동안 팀원들의 특성을 살린 카드게임을 구현했습니다.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6073" y="5421987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기간: 2023년 6월 30일 ~ 7월 4일 (5일)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715" y="660559"/>
            <a:ext cx="6186249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클리어 및 진행 시스템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960715" y="2101572"/>
            <a:ext cx="6264354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200864" y="2581870"/>
            <a:ext cx="240196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매칭 확인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00864" y="3026093"/>
            <a:ext cx="5784056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카드가 모두 매칭되었는지 확인 (cardCount == 0)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05211" y="1741289"/>
            <a:ext cx="6264473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7645360" y="2221587"/>
            <a:ext cx="240196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마지막 스테이지 확인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45360" y="2665809"/>
            <a:ext cx="5784175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현재 스테이지가 마지막 스테이지인지 확인 (currentStageIndex + 1 &gt;= totalStageCount)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0715" y="4214813"/>
            <a:ext cx="6264354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1200864" y="4695111"/>
            <a:ext cx="2872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종료 또는 다음 스테이지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200864" y="5139333"/>
            <a:ext cx="5784056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마지막 스테이지면 EndGame 상태로, 아니면 다음 스테이지 해금 및 SelectStage 상태로 전환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05211" y="3854529"/>
            <a:ext cx="6264473" cy="240149"/>
          </a:xfrm>
          <a:prstGeom prst="roundRect">
            <a:avLst>
              <a:gd name="adj" fmla="val 4201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7645360" y="4334828"/>
            <a:ext cx="240196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정보 저장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45360" y="4779050"/>
            <a:ext cx="5784175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활용하여 해금된 스테이지 정보를 저장 (현재는 주석 처리되어 있음)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60715" y="6418064"/>
            <a:ext cx="12708969" cy="115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시스템은 플레이어가 각 스테이지를 클리어할 때마다 자연스럽게 다음 스테이지로 진행할 수 있도록 설계되었습니다. 또한 현재 구현에서는 주석 처리되어 있지만, PlayerPrefs를 활용하여 게임을 종료하고 다시 시작해도 해금된 스테이지 정보가 유지되도록 확장할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3018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794" y="1742361"/>
            <a:ext cx="225111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관리 시스템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0794" y="2262902"/>
            <a:ext cx="1236226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public void RefreshButtonState()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640794" y="249709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640794" y="275748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//Debug.Log("currentStageIndex: " + currentStageIndex);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640794" y="3017877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foreach (var sb in stageButtons)</a:t>
            </a: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640794" y="3278267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800" dirty="0"/>
          </a:p>
        </p:txBody>
      </p:sp>
      <p:sp>
        <p:nvSpPr>
          <p:cNvPr id="9" name="Text 6"/>
          <p:cNvSpPr/>
          <p:nvPr/>
        </p:nvSpPr>
        <p:spPr>
          <a:xfrm>
            <a:off x="640794" y="3538657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bool unlocked = (sb.stageNumber &lt;= 1 + instance.currentStageIndex);</a:t>
            </a:r>
            <a:endParaRPr lang="en-US" sz="800" dirty="0"/>
          </a:p>
        </p:txBody>
      </p:sp>
      <p:sp>
        <p:nvSpPr>
          <p:cNvPr id="10" name="Text 7"/>
          <p:cNvSpPr/>
          <p:nvPr/>
        </p:nvSpPr>
        <p:spPr>
          <a:xfrm>
            <a:off x="640794" y="3799046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//|| PlayerPrefs.GetInt("StageUnlocked_" + (sb.stageNumber - 1), 0) == 1;</a:t>
            </a:r>
            <a:endParaRPr lang="en-US" sz="800" dirty="0"/>
          </a:p>
        </p:txBody>
      </p:sp>
      <p:sp>
        <p:nvSpPr>
          <p:cNvPr id="11" name="Text 8"/>
          <p:cNvSpPr/>
          <p:nvPr/>
        </p:nvSpPr>
        <p:spPr>
          <a:xfrm>
            <a:off x="640794" y="4059436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//Debug.Log("Button: " + sb.stageNumber + " " + unlocked);</a:t>
            </a:r>
            <a:endParaRPr lang="en-US" sz="800" dirty="0"/>
          </a:p>
        </p:txBody>
      </p:sp>
      <p:sp>
        <p:nvSpPr>
          <p:cNvPr id="12" name="Text 9"/>
          <p:cNvSpPr/>
          <p:nvPr/>
        </p:nvSpPr>
        <p:spPr>
          <a:xfrm>
            <a:off x="640794" y="4319826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 보이기/숨기기</a:t>
            </a:r>
            <a:endParaRPr lang="en-US" sz="800" dirty="0"/>
          </a:p>
        </p:txBody>
      </p:sp>
      <p:sp>
        <p:nvSpPr>
          <p:cNvPr id="13" name="Text 10"/>
          <p:cNvSpPr/>
          <p:nvPr/>
        </p:nvSpPr>
        <p:spPr>
          <a:xfrm>
            <a:off x="640794" y="4580215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sb.button.gameObject.SetActive(unlocked);</a:t>
            </a:r>
            <a:endParaRPr lang="en-US" sz="800" dirty="0"/>
          </a:p>
        </p:txBody>
      </p:sp>
      <p:sp>
        <p:nvSpPr>
          <p:cNvPr id="14" name="Text 11"/>
          <p:cNvSpPr/>
          <p:nvPr/>
        </p:nvSpPr>
        <p:spPr>
          <a:xfrm>
            <a:off x="640794" y="4840605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sb.button.interactable = unlocked;</a:t>
            </a:r>
            <a:endParaRPr lang="en-US" sz="800" dirty="0"/>
          </a:p>
        </p:txBody>
      </p:sp>
      <p:sp>
        <p:nvSpPr>
          <p:cNvPr id="15" name="Text 12"/>
          <p:cNvSpPr/>
          <p:nvPr/>
        </p:nvSpPr>
        <p:spPr>
          <a:xfrm>
            <a:off x="640794" y="5100995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(unlocked)</a:t>
            </a:r>
            <a:endParaRPr lang="en-US" sz="800" dirty="0"/>
          </a:p>
        </p:txBody>
      </p:sp>
      <p:sp>
        <p:nvSpPr>
          <p:cNvPr id="16" name="Text 13"/>
          <p:cNvSpPr/>
          <p:nvPr/>
        </p:nvSpPr>
        <p:spPr>
          <a:xfrm>
            <a:off x="640794" y="5361384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800" dirty="0"/>
          </a:p>
        </p:txBody>
      </p:sp>
      <p:sp>
        <p:nvSpPr>
          <p:cNvPr id="17" name="Text 14"/>
          <p:cNvSpPr/>
          <p:nvPr/>
        </p:nvSpPr>
        <p:spPr>
          <a:xfrm>
            <a:off x="640794" y="5621774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// 클릭 리스너 등록 (중복 방지)</a:t>
            </a:r>
            <a:endParaRPr lang="en-US" sz="800" dirty="0"/>
          </a:p>
        </p:txBody>
      </p:sp>
      <p:sp>
        <p:nvSpPr>
          <p:cNvPr id="18" name="Text 15"/>
          <p:cNvSpPr/>
          <p:nvPr/>
        </p:nvSpPr>
        <p:spPr>
          <a:xfrm>
            <a:off x="640794" y="5882164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sb.button.onClick.RemoveAllListeners();</a:t>
            </a:r>
            <a:endParaRPr lang="en-US" sz="800" dirty="0"/>
          </a:p>
        </p:txBody>
      </p:sp>
      <p:sp>
        <p:nvSpPr>
          <p:cNvPr id="19" name="Text 16"/>
          <p:cNvSpPr/>
          <p:nvPr/>
        </p:nvSpPr>
        <p:spPr>
          <a:xfrm>
            <a:off x="640794" y="614255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sb.button.onClick.AddListener(() =&gt; LoadStage(sb.stageNumber));</a:t>
            </a:r>
            <a:endParaRPr lang="en-US" sz="800" dirty="0"/>
          </a:p>
        </p:txBody>
      </p:sp>
      <p:sp>
        <p:nvSpPr>
          <p:cNvPr id="20" name="Text 17"/>
          <p:cNvSpPr/>
          <p:nvPr/>
        </p:nvSpPr>
        <p:spPr>
          <a:xfrm>
            <a:off x="640794" y="640294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800" dirty="0"/>
          </a:p>
        </p:txBody>
      </p:sp>
      <p:sp>
        <p:nvSpPr>
          <p:cNvPr id="21" name="Text 18"/>
          <p:cNvSpPr/>
          <p:nvPr/>
        </p:nvSpPr>
        <p:spPr>
          <a:xfrm>
            <a:off x="640794" y="666333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800" dirty="0"/>
          </a:p>
        </p:txBody>
      </p:sp>
      <p:sp>
        <p:nvSpPr>
          <p:cNvPr id="22" name="Text 19"/>
          <p:cNvSpPr/>
          <p:nvPr/>
        </p:nvSpPr>
        <p:spPr>
          <a:xfrm>
            <a:off x="640794" y="6923723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800" dirty="0"/>
          </a:p>
        </p:txBody>
      </p:sp>
      <p:sp>
        <p:nvSpPr>
          <p:cNvPr id="23" name="Text 20"/>
          <p:cNvSpPr/>
          <p:nvPr/>
        </p:nvSpPr>
        <p:spPr>
          <a:xfrm>
            <a:off x="7449860" y="2262902"/>
            <a:ext cx="1767364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활성화/비활성화 관리 로직</a:t>
            </a:r>
            <a:endParaRPr lang="en-US" sz="800" dirty="0"/>
          </a:p>
        </p:txBody>
      </p:sp>
      <p:sp>
        <p:nvSpPr>
          <p:cNvPr id="24" name="Text 21"/>
          <p:cNvSpPr/>
          <p:nvPr/>
        </p:nvSpPr>
        <p:spPr>
          <a:xfrm>
            <a:off x="7449860" y="249709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진행 상황에 맞게 스테이지 버튼을 동적으로 관리하는 시스템을 구현했습니다:</a:t>
            </a:r>
            <a:endParaRPr lang="en-US" sz="800" dirty="0"/>
          </a:p>
        </p:txBody>
      </p:sp>
      <p:sp>
        <p:nvSpPr>
          <p:cNvPr id="25" name="Text 22"/>
          <p:cNvSpPr/>
          <p:nvPr/>
        </p:nvSpPr>
        <p:spPr>
          <a:xfrm>
            <a:off x="7449860" y="275748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 버튼에 대해 해금 여부 확인 (현재 스테이지 인덱스 + 1 이하인지)</a:t>
            </a:r>
            <a:endParaRPr lang="en-US" sz="800" dirty="0"/>
          </a:p>
        </p:txBody>
      </p:sp>
      <p:sp>
        <p:nvSpPr>
          <p:cNvPr id="26" name="Text 23"/>
          <p:cNvSpPr/>
          <p:nvPr/>
        </p:nvSpPr>
        <p:spPr>
          <a:xfrm>
            <a:off x="7449860" y="2960608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해금되지 않은 스테이지는 버튼이 비활성화되거나 숨겨짐</a:t>
            </a:r>
            <a:endParaRPr lang="en-US" sz="800" dirty="0"/>
          </a:p>
        </p:txBody>
      </p:sp>
      <p:sp>
        <p:nvSpPr>
          <p:cNvPr id="27" name="Text 24"/>
          <p:cNvSpPr/>
          <p:nvPr/>
        </p:nvSpPr>
        <p:spPr>
          <a:xfrm>
            <a:off x="7449860" y="3163729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해금된 스테이지 버튼에는 클릭 이벤트 리스너 등록 (중복 등록 방지 로직 포함)</a:t>
            </a:r>
            <a:endParaRPr lang="en-US" sz="800" dirty="0"/>
          </a:p>
        </p:txBody>
      </p:sp>
      <p:sp>
        <p:nvSpPr>
          <p:cNvPr id="28" name="Text 25"/>
          <p:cNvSpPr/>
          <p:nvPr/>
        </p:nvSpPr>
        <p:spPr>
          <a:xfrm>
            <a:off x="7449860" y="3366849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클릭 시 해당 스테이지를 로드하는 LoadStage 함수 호출</a:t>
            </a:r>
            <a:endParaRPr lang="en-US" sz="800" dirty="0"/>
          </a:p>
        </p:txBody>
      </p:sp>
      <p:sp>
        <p:nvSpPr>
          <p:cNvPr id="29" name="Text 26"/>
          <p:cNvSpPr/>
          <p:nvPr/>
        </p:nvSpPr>
        <p:spPr>
          <a:xfrm>
            <a:off x="7449860" y="3569970"/>
            <a:ext cx="6547366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활용한 영구 저장 기능 확장 가능성 (현재는 주석 처리)</a:t>
            </a:r>
            <a:endParaRPr lang="en-US" sz="800" dirty="0"/>
          </a:p>
        </p:txBody>
      </p:sp>
      <p:sp>
        <p:nvSpPr>
          <p:cNvPr id="30" name="Text 27"/>
          <p:cNvSpPr/>
          <p:nvPr/>
        </p:nvSpPr>
        <p:spPr>
          <a:xfrm>
            <a:off x="640794" y="7340322"/>
            <a:ext cx="1041440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endParaRPr lang="en-US" sz="800" dirty="0"/>
          </a:p>
        </p:txBody>
      </p:sp>
      <p:sp>
        <p:nvSpPr>
          <p:cNvPr id="31" name="Text 28"/>
          <p:cNvSpPr/>
          <p:nvPr/>
        </p:nvSpPr>
        <p:spPr>
          <a:xfrm>
            <a:off x="640794" y="7626668"/>
            <a:ext cx="13348811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시스템을 통해 플레이어는 자신의 진행 상황에 맞는 스테이지만 선택할 수 있으며, 게임의 난이도 진행이 자연스럽게 이루어집니다. 또한 나중에 PlayerPrefs를 활용하여 게임을 다시 시작해도 해금 정보가 유지되도록 쉽게 확장할 수 있는 구조로 설계되었습니다.</a:t>
            </a:r>
            <a:endParaRPr lang="en-US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715333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기능 및 특징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802136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71663" y="3392329"/>
            <a:ext cx="3125867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스테이지를 클리어하면 다음 스테이지가 해금되는 방식으로, 플레이어에게 성취감과 진행 동기를 부여합니다.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71663" y="5083135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53" y="2802136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몰입형 사운드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변화에 따라 배경 음악이 달라지는 인터랙티브 사운드 시스템을 구현했습니다. 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204942" y="4696658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52" y="2802136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업적 시스템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실력과 진행 상황에 따라 다양한 업적을 획득할 수 있도록 설계했습니다. 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538341" y="4696658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6073" y="6127790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015" y="415426"/>
            <a:ext cx="3361526" cy="550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초기 세팅 구현</a:t>
            </a:r>
            <a:endParaRPr lang="en-US" sz="2800" dirty="0"/>
          </a:p>
        </p:txBody>
      </p:sp>
      <p:sp>
        <p:nvSpPr>
          <p:cNvPr id="33" name="Text 31"/>
          <p:cNvSpPr/>
          <p:nvPr/>
        </p:nvSpPr>
        <p:spPr>
          <a:xfrm>
            <a:off x="557332" y="7618571"/>
            <a:ext cx="6645950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700" dirty="0"/>
          </a:p>
        </p:txBody>
      </p:sp>
      <p:sp>
        <p:nvSpPr>
          <p:cNvPr id="34" name="Text 32"/>
          <p:cNvSpPr/>
          <p:nvPr/>
        </p:nvSpPr>
        <p:spPr>
          <a:xfrm>
            <a:off x="7431881" y="837486"/>
            <a:ext cx="905708" cy="113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구현 내용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7431881" y="1041202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7431881" y="1217771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7431881" y="1394341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카드마다 다른 시작 회전 각도를 적용하여 입체감 부여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7431881" y="1570911"/>
            <a:ext cx="6648688" cy="144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카드의 겹침이 자연스럽게 보이도록 sortingOrder 속성 조정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7431881" y="2342812"/>
            <a:ext cx="6648688" cy="723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코드는 게임이 시작될 때 실행되어 플레이어에게 매번 다른 카드 </a:t>
            </a: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배치를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</a:p>
          <a:p>
            <a:pPr marL="0" indent="0" algn="l">
              <a:lnSpc>
                <a:spcPts val="1100"/>
              </a:lnSpc>
              <a:buNone/>
            </a:pPr>
            <a:r>
              <a:rPr lang="en-US" sz="140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제공함으로써</a:t>
            </a:r>
            <a:r>
              <a:rPr lang="en-US" sz="1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게임의 재미와 도전성을 높입니다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B04C22-AA0F-C3CC-9A4F-FA5D9AB829DE}"/>
              </a:ext>
            </a:extLst>
          </p:cNvPr>
          <p:cNvSpPr txBox="1"/>
          <p:nvPr/>
        </p:nvSpPr>
        <p:spPr>
          <a:xfrm>
            <a:off x="793790" y="1436726"/>
            <a:ext cx="567616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Awake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cardTotalTime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cardCnt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- 1) + 1.0f;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[]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{ 1, 1, 2, 2, 3, 3, 4, 4, 5, 5, 6, 6 };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arr.Length - 1; i &gt; 0; i--)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UnityEngine.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Random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.Range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[j]) =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[j],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cardCnt; i++)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cardGO.Add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(Instantiate(card, </a:t>
            </a:r>
            <a:r>
              <a:rPr lang="en-US" altLang="ko-KR" sz="14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.transform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x =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% 4) * 1.4f - 2.1f;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 =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 4) * 1.4f - 3.0f;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endV2.Add(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(x, y));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cardGO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(0f, -5f);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startV2.Add(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cardGO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startRot.Add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10 - 45f);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cardGO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transform.Rotate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(0f, 0f,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startRot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tmpCard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cardGO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tmpCard.Setting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tmpCard.anim.speed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0f;</a:t>
            </a:r>
          </a:p>
          <a:p>
            <a:r>
              <a:rPr lang="sv-SE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tmpCard.backSprite.sortingOrder = 20 - i;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tmpCard.backCanvas.sortingOrder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20 -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endV2.Reverse();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startV2.Reverse();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407" y="406718"/>
            <a:ext cx="191262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및 회전 </a:t>
            </a:r>
            <a:endParaRPr lang="en-US" sz="1500" dirty="0"/>
          </a:p>
        </p:txBody>
      </p:sp>
      <p:sp>
        <p:nvSpPr>
          <p:cNvPr id="31" name="Shape 29"/>
          <p:cNvSpPr/>
          <p:nvPr/>
        </p:nvSpPr>
        <p:spPr>
          <a:xfrm>
            <a:off x="10736818" y="896541"/>
            <a:ext cx="15240" cy="2855238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30"/>
          <p:cNvSpPr/>
          <p:nvPr/>
        </p:nvSpPr>
        <p:spPr>
          <a:xfrm>
            <a:off x="10365284" y="996434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3" name="Shape 31"/>
          <p:cNvSpPr/>
          <p:nvPr/>
        </p:nvSpPr>
        <p:spPr>
          <a:xfrm>
            <a:off x="10636865" y="896541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Text 32"/>
          <p:cNvSpPr/>
          <p:nvPr/>
        </p:nvSpPr>
        <p:spPr>
          <a:xfrm>
            <a:off x="10687050" y="932378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9309973" y="929402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계산 시작</a:t>
            </a:r>
            <a:endParaRPr lang="en-US" sz="750" dirty="0"/>
          </a:p>
        </p:txBody>
      </p:sp>
      <p:sp>
        <p:nvSpPr>
          <p:cNvPr id="36" name="Text 34"/>
          <p:cNvSpPr/>
          <p:nvPr/>
        </p:nvSpPr>
        <p:spPr>
          <a:xfrm>
            <a:off x="7439382" y="1144429"/>
            <a:ext cx="2826901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750" dirty="0"/>
          </a:p>
        </p:txBody>
      </p:sp>
      <p:sp>
        <p:nvSpPr>
          <p:cNvPr id="37" name="Shape 35"/>
          <p:cNvSpPr/>
          <p:nvPr/>
        </p:nvSpPr>
        <p:spPr>
          <a:xfrm>
            <a:off x="10836771" y="1570077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8" name="Shape 36"/>
          <p:cNvSpPr/>
          <p:nvPr/>
        </p:nvSpPr>
        <p:spPr>
          <a:xfrm>
            <a:off x="10636865" y="1470184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Text 37"/>
          <p:cNvSpPr/>
          <p:nvPr/>
        </p:nvSpPr>
        <p:spPr>
          <a:xfrm>
            <a:off x="10687050" y="1506022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11222593" y="1503045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보간 처리</a:t>
            </a:r>
            <a:endParaRPr lang="en-US" sz="750" dirty="0"/>
          </a:p>
        </p:txBody>
      </p:sp>
      <p:sp>
        <p:nvSpPr>
          <p:cNvPr id="41" name="Text 39"/>
          <p:cNvSpPr/>
          <p:nvPr/>
        </p:nvSpPr>
        <p:spPr>
          <a:xfrm>
            <a:off x="11222593" y="1718072"/>
            <a:ext cx="2827020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750" dirty="0"/>
          </a:p>
        </p:txBody>
      </p:sp>
      <p:sp>
        <p:nvSpPr>
          <p:cNvPr id="42" name="Shape 40"/>
          <p:cNvSpPr/>
          <p:nvPr/>
        </p:nvSpPr>
        <p:spPr>
          <a:xfrm>
            <a:off x="10365284" y="2064544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Shape 41"/>
          <p:cNvSpPr/>
          <p:nvPr/>
        </p:nvSpPr>
        <p:spPr>
          <a:xfrm>
            <a:off x="10636865" y="1964650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Text 42"/>
          <p:cNvSpPr/>
          <p:nvPr/>
        </p:nvSpPr>
        <p:spPr>
          <a:xfrm>
            <a:off x="10687050" y="2000488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900" dirty="0"/>
          </a:p>
        </p:txBody>
      </p:sp>
      <p:sp>
        <p:nvSpPr>
          <p:cNvPr id="45" name="Text 43"/>
          <p:cNvSpPr/>
          <p:nvPr/>
        </p:nvSpPr>
        <p:spPr>
          <a:xfrm>
            <a:off x="9309973" y="1997512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이즈아웃 적용</a:t>
            </a:r>
            <a:endParaRPr lang="en-US" sz="750" dirty="0"/>
          </a:p>
        </p:txBody>
      </p:sp>
      <p:sp>
        <p:nvSpPr>
          <p:cNvPr id="46" name="Text 44"/>
          <p:cNvSpPr/>
          <p:nvPr/>
        </p:nvSpPr>
        <p:spPr>
          <a:xfrm>
            <a:off x="7439382" y="2212538"/>
            <a:ext cx="2826901" cy="30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750" dirty="0"/>
          </a:p>
        </p:txBody>
      </p:sp>
      <p:sp>
        <p:nvSpPr>
          <p:cNvPr id="47" name="Shape 45"/>
          <p:cNvSpPr/>
          <p:nvPr/>
        </p:nvSpPr>
        <p:spPr>
          <a:xfrm>
            <a:off x="10836771" y="2559129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46"/>
          <p:cNvSpPr/>
          <p:nvPr/>
        </p:nvSpPr>
        <p:spPr>
          <a:xfrm>
            <a:off x="10636865" y="2459236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9" name="Text 47"/>
          <p:cNvSpPr/>
          <p:nvPr/>
        </p:nvSpPr>
        <p:spPr>
          <a:xfrm>
            <a:off x="10687050" y="2495074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11222593" y="2492097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회전 애니메이션</a:t>
            </a:r>
            <a:endParaRPr lang="en-US" sz="750" dirty="0"/>
          </a:p>
        </p:txBody>
      </p:sp>
      <p:sp>
        <p:nvSpPr>
          <p:cNvPr id="51" name="Text 49"/>
          <p:cNvSpPr/>
          <p:nvPr/>
        </p:nvSpPr>
        <p:spPr>
          <a:xfrm>
            <a:off x="11222593" y="2707124"/>
            <a:ext cx="2827020" cy="30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750" dirty="0"/>
          </a:p>
        </p:txBody>
      </p:sp>
      <p:sp>
        <p:nvSpPr>
          <p:cNvPr id="52" name="Shape 50"/>
          <p:cNvSpPr/>
          <p:nvPr/>
        </p:nvSpPr>
        <p:spPr>
          <a:xfrm>
            <a:off x="10365284" y="3053715"/>
            <a:ext cx="286822" cy="15240"/>
          </a:xfrm>
          <a:prstGeom prst="roundRect">
            <a:avLst>
              <a:gd name="adj" fmla="val 26356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51"/>
          <p:cNvSpPr/>
          <p:nvPr/>
        </p:nvSpPr>
        <p:spPr>
          <a:xfrm>
            <a:off x="10636865" y="2953822"/>
            <a:ext cx="215146" cy="215146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Text 52"/>
          <p:cNvSpPr/>
          <p:nvPr/>
        </p:nvSpPr>
        <p:spPr>
          <a:xfrm>
            <a:off x="10687050" y="2989659"/>
            <a:ext cx="114657" cy="143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900" dirty="0"/>
          </a:p>
        </p:txBody>
      </p:sp>
      <p:sp>
        <p:nvSpPr>
          <p:cNvPr id="55" name="Text 53"/>
          <p:cNvSpPr/>
          <p:nvPr/>
        </p:nvSpPr>
        <p:spPr>
          <a:xfrm>
            <a:off x="9309973" y="2986683"/>
            <a:ext cx="956310" cy="119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완료 처리</a:t>
            </a:r>
            <a:endParaRPr lang="en-US" sz="750" dirty="0"/>
          </a:p>
        </p:txBody>
      </p:sp>
      <p:sp>
        <p:nvSpPr>
          <p:cNvPr id="56" name="Text 54"/>
          <p:cNvSpPr/>
          <p:nvPr/>
        </p:nvSpPr>
        <p:spPr>
          <a:xfrm>
            <a:off x="7439382" y="3201710"/>
            <a:ext cx="2826901" cy="305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750" dirty="0"/>
          </a:p>
        </p:txBody>
      </p:sp>
      <p:sp>
        <p:nvSpPr>
          <p:cNvPr id="57" name="Text 55"/>
          <p:cNvSpPr/>
          <p:nvPr/>
        </p:nvSpPr>
        <p:spPr>
          <a:xfrm>
            <a:off x="588407" y="7670006"/>
            <a:ext cx="13453586" cy="152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75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32D44E8-C51A-CC0E-6E81-BE1BFA155316}"/>
              </a:ext>
            </a:extLst>
          </p:cNvPr>
          <p:cNvSpPr txBox="1"/>
          <p:nvPr/>
        </p:nvSpPr>
        <p:spPr>
          <a:xfrm>
            <a:off x="588407" y="1220867"/>
            <a:ext cx="7996744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lerpTime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0.0f)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lerpTime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cardCnt; i++)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0.0f ?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cardCnt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(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lerpTime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tmpLerpTime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lerpTime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 =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.Clamp01(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tmpLerpTime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easedOut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1 -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Mathf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.Pow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(1 - t, 2);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cardGO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.Lerp(startV2[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endV2[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easedOut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angleOffset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Mathf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.Lerp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(0f, 720f -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startRot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easedOut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nextZ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startRot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+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angleOffset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cardGO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transform.rotation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Quaternion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.Euler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(0f, 0f,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nextZ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lerpTime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cardTotalTime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lerpTime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-1f;</a:t>
            </a:r>
          </a:p>
          <a:p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cardCnt; i++)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cardGO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anim.speed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1.0f;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cardGO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&gt;().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cardState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CardState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.Ready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기본 설정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오디오 기본 설정 및 BGM 재생 로직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normalBGM과 warningBGM 두 가지 배경 음악 클립 준비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루프 기능 활성화로 끊김 없는 배경 음악 재생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781169"/>
            <a:ext cx="5171003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시간 연동 BGM 변화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966073" y="1565910"/>
            <a:ext cx="225790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(!instance.bgmAudioSource.isPlaying)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966073" y="191904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966073" y="231147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instance.bgmAudioSource.clip = normalBGM;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966073" y="270390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instance.bgmAudioSource.loop = true;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966073" y="309633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instance.bgmAudioSource.volume = 0.3f;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966073" y="348876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instance.bgmAudioSource.Play();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966073" y="388119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966073" y="427362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else if (instance.bgmAudioSource.clip == warningBGM)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966073" y="466605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966073" y="505848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instance.bgmAudioSource.Stop();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966073" y="545091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instance.bgmAudioSource.clip = normalBGM;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966073" y="584334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instance.bgmAudioSource.loop = true;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966073" y="623577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instance.bgmAudioSource.volume = 0.3f;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966073" y="6628209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instance.bgmAudioSource.Play();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514273" y="1565910"/>
            <a:ext cx="1696403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시간에 따른 배경음악 변화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7514273" y="1919049"/>
            <a:ext cx="615767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게임의 긴장감을 고조시키기 위해 남은 시간에 따라 배경음악이 변화하는 시스템을 구현했습니다: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514273" y="2562701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남은 시간이 10초 이하일 때 경고 BGM으로 전환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514273" y="2868811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다시 10초 이상으로 돌아가면 일반 BGM으로 복귀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7514273" y="3174921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경고 BGM 재생 중 플래그(isWarningBGMPlaying)로 중복 전환 방지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7514273" y="3481030"/>
            <a:ext cx="615767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실패 또는 종료 시 모든 배경음악 중지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966073" y="7197209"/>
            <a:ext cx="1269825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인터랙티브 사운드 시스템은 게임의 난이도와 긴장감을 조절하는 중요한 게임 메커니즘으로 작용합니다.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4287" y="662940"/>
            <a:ext cx="7546658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시간 연동 BGM 변화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64287" y="1578888"/>
            <a:ext cx="229028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64287" y="2414826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void Start()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64287" y="2987397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64287" y="3559969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 = GetComponent&lt;AudioSource&gt;();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64287" y="4132540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(bgmAudioSource != null)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64287" y="4705112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964287" y="5277683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bgmAudioSource.clip = normalBGM;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964287" y="5850255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bgmAudioSource.loop = true;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64287" y="6422827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bgmAudioSource.volume = 0.3f;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964287" y="6995398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bgmAudioSource.Play();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602141" y="2414826"/>
            <a:ext cx="607159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6542" y="695325"/>
            <a:ext cx="2946321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 개선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42" y="1358146"/>
            <a:ext cx="1992987" cy="1231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6542" y="2737128"/>
            <a:ext cx="1473160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일반 상태 (10초 이상)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906542" y="3009543"/>
            <a:ext cx="306621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829" y="1358146"/>
            <a:ext cx="1993106" cy="12318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6829" y="2737247"/>
            <a:ext cx="1473160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주의 상태 (5~10초)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4156829" y="3009662"/>
            <a:ext cx="3066336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235" y="1358146"/>
            <a:ext cx="1992987" cy="1231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7235" y="2737128"/>
            <a:ext cx="1473160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위험 상태 (5초 이하)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7407235" y="3009543"/>
            <a:ext cx="3066217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523" y="1358146"/>
            <a:ext cx="1993106" cy="12318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57523" y="2737247"/>
            <a:ext cx="1953339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timeTxt.text = time.ToString("N2");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10657523" y="3009662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if (time &lt;= 5f)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10657523" y="3333631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10657523" y="3657600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timeTxt.color = Color.red;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10657523" y="3981569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10657523" y="4305538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else if (time &lt; 10f)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10657523" y="4629507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10657523" y="4953476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timeTxt.color = new Color(1f, 0.5f, 0f);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10657523" y="5277445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10657523" y="5601414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else</a:t>
            </a:r>
            <a:endParaRPr lang="en-US" sz="1150" dirty="0"/>
          </a:p>
        </p:txBody>
      </p:sp>
      <p:sp>
        <p:nvSpPr>
          <p:cNvPr id="23" name="Text 17"/>
          <p:cNvSpPr/>
          <p:nvPr/>
        </p:nvSpPr>
        <p:spPr>
          <a:xfrm>
            <a:off x="10657523" y="5925383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{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10657523" y="6249353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timeTxt.color = Color.black;</a:t>
            </a:r>
            <a:endParaRPr lang="en-US" sz="1150" dirty="0"/>
          </a:p>
        </p:txBody>
      </p:sp>
      <p:sp>
        <p:nvSpPr>
          <p:cNvPr id="25" name="Text 19"/>
          <p:cNvSpPr/>
          <p:nvPr/>
        </p:nvSpPr>
        <p:spPr>
          <a:xfrm>
            <a:off x="10657523" y="6573322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}</a:t>
            </a:r>
            <a:endParaRPr lang="en-US" sz="1150" dirty="0"/>
          </a:p>
        </p:txBody>
      </p:sp>
      <p:sp>
        <p:nvSpPr>
          <p:cNvPr id="26" name="Text 20"/>
          <p:cNvSpPr/>
          <p:nvPr/>
        </p:nvSpPr>
        <p:spPr>
          <a:xfrm>
            <a:off x="10657523" y="6897291"/>
            <a:ext cx="306633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7" name="Text 21"/>
          <p:cNvSpPr/>
          <p:nvPr/>
        </p:nvSpPr>
        <p:spPr>
          <a:xfrm>
            <a:off x="906542" y="7298531"/>
            <a:ext cx="1281731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UI의 색상 변화는 사운드 시스템과 연동되어 플레이어에게 시각적, 청각적으로 일관된 피드백을 제공합니다. 이러한 다중 감각 피드백은 플레이어의 몰입감을 높이고 게임의 긴장감을 효과적으로 전달합니다.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889873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452473" y="1756291"/>
            <a:ext cx="3399711" cy="5393293"/>
          </a:xfrm>
          <a:prstGeom prst="roundRect">
            <a:avLst>
              <a:gd name="adj" fmla="val 2089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444020" y="1756291"/>
            <a:ext cx="3416618" cy="5393293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613088" y="1883093"/>
            <a:ext cx="3078480" cy="513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highlight>
                  <a:srgbClr val="E6E6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Update(){    //스테이지 인덱스 초기화    if (isFirstSetStageBtn) {         RefreshButtonState();         isFirstSetStageBtn = false;     }    if (timeTxt == null) return;}void SelectStage(){    // 스테이지 선택 패널 활성화    if (selectPanel != null)    {        selectPanel.SetActive(true);    }}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272236" y="1735217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 로직 분석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72236" y="211562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시작 시 한 번만 스테이지 버튼 상태를 초기화하는 최적화된 방식을 구현했습니다: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2236" y="280880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isFirstSetStageBtn 플래그를 사용하여 중복 초기화 방지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2236" y="3408998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RefreshButtonState() 함수를 호출하여 스테이지 버튼의 활성화 상태 설정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72236" y="400919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선택 패널(selectPanel)이 비활성화 상태일 때만 활성화하는 조건문 적용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72236" y="470237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방식으로 불필요한 연산을 줄이고 게임의 성능을 최적화했습니다.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1780</Words>
  <Application>Microsoft Office PowerPoint</Application>
  <PresentationFormat>사용자 지정</PresentationFormat>
  <Paragraphs>219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돋움체</vt:lpstr>
      <vt:lpstr>Arial</vt:lpstr>
      <vt:lpstr>Patrick Hand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WON JIN LEE</cp:lastModifiedBy>
  <cp:revision>2</cp:revision>
  <dcterms:created xsi:type="dcterms:W3CDTF">2025-07-03T07:51:38Z</dcterms:created>
  <dcterms:modified xsi:type="dcterms:W3CDTF">2025-07-03T08:08:41Z</dcterms:modified>
</cp:coreProperties>
</file>